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8" r:id="rId5"/>
    <p:sldId id="259" r:id="rId6"/>
    <p:sldId id="260" r:id="rId7"/>
    <p:sldId id="261"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66" y="6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5B4DC420-14DF-46E9-9B0D-C7A905BE2D49}" type="datetimeFigureOut">
              <a:rPr lang="en-IN" smtClean="0"/>
              <a:t>10-10-2018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DD354F2-18E9-44FE-A7D8-167D2773FBD6}" type="slidenum">
              <a:rPr lang="en-IN" smtClean="0"/>
              <a:t>‹#›</a:t>
            </a:fld>
            <a:endParaRPr lang="en-IN"/>
          </a:p>
        </p:txBody>
      </p:sp>
    </p:spTree>
    <p:extLst>
      <p:ext uri="{BB962C8B-B14F-4D97-AF65-F5344CB8AC3E}">
        <p14:creationId xmlns:p14="http://schemas.microsoft.com/office/powerpoint/2010/main" val="4016333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B4DC420-14DF-46E9-9B0D-C7A905BE2D49}" type="datetimeFigureOut">
              <a:rPr lang="en-IN" smtClean="0"/>
              <a:t>10-10-2018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DD354F2-18E9-44FE-A7D8-167D2773FBD6}" type="slidenum">
              <a:rPr lang="en-IN" smtClean="0"/>
              <a:t>‹#›</a:t>
            </a:fld>
            <a:endParaRPr lang="en-IN"/>
          </a:p>
        </p:txBody>
      </p:sp>
    </p:spTree>
    <p:extLst>
      <p:ext uri="{BB962C8B-B14F-4D97-AF65-F5344CB8AC3E}">
        <p14:creationId xmlns:p14="http://schemas.microsoft.com/office/powerpoint/2010/main" val="1392269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B4DC420-14DF-46E9-9B0D-C7A905BE2D49}" type="datetimeFigureOut">
              <a:rPr lang="en-IN" smtClean="0"/>
              <a:t>10-10-2018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DD354F2-18E9-44FE-A7D8-167D2773FBD6}" type="slidenum">
              <a:rPr lang="en-IN" smtClean="0"/>
              <a:t>‹#›</a:t>
            </a:fld>
            <a:endParaRPr lang="en-IN"/>
          </a:p>
        </p:txBody>
      </p:sp>
    </p:spTree>
    <p:extLst>
      <p:ext uri="{BB962C8B-B14F-4D97-AF65-F5344CB8AC3E}">
        <p14:creationId xmlns:p14="http://schemas.microsoft.com/office/powerpoint/2010/main" val="1087925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B4DC420-14DF-46E9-9B0D-C7A905BE2D49}" type="datetimeFigureOut">
              <a:rPr lang="en-IN" smtClean="0"/>
              <a:t>10-10-2018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DD354F2-18E9-44FE-A7D8-167D2773FBD6}" type="slidenum">
              <a:rPr lang="en-IN" smtClean="0"/>
              <a:t>‹#›</a:t>
            </a:fld>
            <a:endParaRPr lang="en-IN"/>
          </a:p>
        </p:txBody>
      </p:sp>
    </p:spTree>
    <p:extLst>
      <p:ext uri="{BB962C8B-B14F-4D97-AF65-F5344CB8AC3E}">
        <p14:creationId xmlns:p14="http://schemas.microsoft.com/office/powerpoint/2010/main" val="113996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4DC420-14DF-46E9-9B0D-C7A905BE2D49}" type="datetimeFigureOut">
              <a:rPr lang="en-IN" smtClean="0"/>
              <a:t>10-10-2018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DD354F2-18E9-44FE-A7D8-167D2773FBD6}" type="slidenum">
              <a:rPr lang="en-IN" smtClean="0"/>
              <a:t>‹#›</a:t>
            </a:fld>
            <a:endParaRPr lang="en-IN"/>
          </a:p>
        </p:txBody>
      </p:sp>
    </p:spTree>
    <p:extLst>
      <p:ext uri="{BB962C8B-B14F-4D97-AF65-F5344CB8AC3E}">
        <p14:creationId xmlns:p14="http://schemas.microsoft.com/office/powerpoint/2010/main" val="4279624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5B4DC420-14DF-46E9-9B0D-C7A905BE2D49}" type="datetimeFigureOut">
              <a:rPr lang="en-IN" smtClean="0"/>
              <a:t>10-10-2018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DD354F2-18E9-44FE-A7D8-167D2773FBD6}" type="slidenum">
              <a:rPr lang="en-IN" smtClean="0"/>
              <a:t>‹#›</a:t>
            </a:fld>
            <a:endParaRPr lang="en-IN"/>
          </a:p>
        </p:txBody>
      </p:sp>
    </p:spTree>
    <p:extLst>
      <p:ext uri="{BB962C8B-B14F-4D97-AF65-F5344CB8AC3E}">
        <p14:creationId xmlns:p14="http://schemas.microsoft.com/office/powerpoint/2010/main" val="943289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5B4DC420-14DF-46E9-9B0D-C7A905BE2D49}" type="datetimeFigureOut">
              <a:rPr lang="en-IN" smtClean="0"/>
              <a:t>10-10-2018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DD354F2-18E9-44FE-A7D8-167D2773FBD6}" type="slidenum">
              <a:rPr lang="en-IN" smtClean="0"/>
              <a:t>‹#›</a:t>
            </a:fld>
            <a:endParaRPr lang="en-IN"/>
          </a:p>
        </p:txBody>
      </p:sp>
    </p:spTree>
    <p:extLst>
      <p:ext uri="{BB962C8B-B14F-4D97-AF65-F5344CB8AC3E}">
        <p14:creationId xmlns:p14="http://schemas.microsoft.com/office/powerpoint/2010/main" val="1020835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5B4DC420-14DF-46E9-9B0D-C7A905BE2D49}" type="datetimeFigureOut">
              <a:rPr lang="en-IN" smtClean="0"/>
              <a:t>10-10-2018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DD354F2-18E9-44FE-A7D8-167D2773FBD6}" type="slidenum">
              <a:rPr lang="en-IN" smtClean="0"/>
              <a:t>‹#›</a:t>
            </a:fld>
            <a:endParaRPr lang="en-IN"/>
          </a:p>
        </p:txBody>
      </p:sp>
    </p:spTree>
    <p:extLst>
      <p:ext uri="{BB962C8B-B14F-4D97-AF65-F5344CB8AC3E}">
        <p14:creationId xmlns:p14="http://schemas.microsoft.com/office/powerpoint/2010/main" val="2233912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DC420-14DF-46E9-9B0D-C7A905BE2D49}" type="datetimeFigureOut">
              <a:rPr lang="en-IN" smtClean="0"/>
              <a:t>10-10-2018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DD354F2-18E9-44FE-A7D8-167D2773FBD6}" type="slidenum">
              <a:rPr lang="en-IN" smtClean="0"/>
              <a:t>‹#›</a:t>
            </a:fld>
            <a:endParaRPr lang="en-IN"/>
          </a:p>
        </p:txBody>
      </p:sp>
    </p:spTree>
    <p:extLst>
      <p:ext uri="{BB962C8B-B14F-4D97-AF65-F5344CB8AC3E}">
        <p14:creationId xmlns:p14="http://schemas.microsoft.com/office/powerpoint/2010/main" val="1741395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4DC420-14DF-46E9-9B0D-C7A905BE2D49}" type="datetimeFigureOut">
              <a:rPr lang="en-IN" smtClean="0"/>
              <a:t>10-10-2018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DD354F2-18E9-44FE-A7D8-167D2773FBD6}" type="slidenum">
              <a:rPr lang="en-IN" smtClean="0"/>
              <a:t>‹#›</a:t>
            </a:fld>
            <a:endParaRPr lang="en-IN"/>
          </a:p>
        </p:txBody>
      </p:sp>
    </p:spTree>
    <p:extLst>
      <p:ext uri="{BB962C8B-B14F-4D97-AF65-F5344CB8AC3E}">
        <p14:creationId xmlns:p14="http://schemas.microsoft.com/office/powerpoint/2010/main" val="1700335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4DC420-14DF-46E9-9B0D-C7A905BE2D49}" type="datetimeFigureOut">
              <a:rPr lang="en-IN" smtClean="0"/>
              <a:t>10-10-2018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DD354F2-18E9-44FE-A7D8-167D2773FBD6}" type="slidenum">
              <a:rPr lang="en-IN" smtClean="0"/>
              <a:t>‹#›</a:t>
            </a:fld>
            <a:endParaRPr lang="en-IN"/>
          </a:p>
        </p:txBody>
      </p:sp>
    </p:spTree>
    <p:extLst>
      <p:ext uri="{BB962C8B-B14F-4D97-AF65-F5344CB8AC3E}">
        <p14:creationId xmlns:p14="http://schemas.microsoft.com/office/powerpoint/2010/main" val="826988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4DC420-14DF-46E9-9B0D-C7A905BE2D49}" type="datetimeFigureOut">
              <a:rPr lang="en-IN" smtClean="0"/>
              <a:t>10-10-2018</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D354F2-18E9-44FE-A7D8-167D2773FBD6}" type="slidenum">
              <a:rPr lang="en-IN" smtClean="0"/>
              <a:t>‹#›</a:t>
            </a:fld>
            <a:endParaRPr lang="en-IN"/>
          </a:p>
        </p:txBody>
      </p:sp>
    </p:spTree>
    <p:extLst>
      <p:ext uri="{BB962C8B-B14F-4D97-AF65-F5344CB8AC3E}">
        <p14:creationId xmlns:p14="http://schemas.microsoft.com/office/powerpoint/2010/main" val="2504098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www.brainyquote.com/quotes/quotes/t/tombrokaw108699.html"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indianrealtynews.com/" TargetMode="Externa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hyperlink" Target="https://news.webindia123.com/news/"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g"/></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8947" y="159332"/>
            <a:ext cx="8420205" cy="4710200"/>
          </a:xfrm>
          <a:prstGeom prst="rect">
            <a:avLst/>
          </a:prstGeom>
        </p:spPr>
        <p:txBody>
          <a:bodyPr wrap="square">
            <a:spAutoFit/>
          </a:bodyPr>
          <a:lstStyle/>
          <a:p>
            <a:pPr>
              <a:lnSpc>
                <a:spcPct val="107000"/>
              </a:lnSpc>
              <a:spcAft>
                <a:spcPts val="800"/>
              </a:spcAft>
            </a:pPr>
            <a:r>
              <a:rPr lang="en-IN" sz="2000" b="1" dirty="0" smtClean="0">
                <a:effectLst/>
                <a:latin typeface="Verdana" panose="020B0604030504040204" pitchFamily="34" charset="0"/>
                <a:ea typeface="Verdana" panose="020B0604030504040204" pitchFamily="34" charset="0"/>
                <a:cs typeface="Times New Roman" panose="02020603050405020304" pitchFamily="18" charset="0"/>
              </a:rPr>
              <a:t>A short introduction of Debjani </a:t>
            </a:r>
            <a:r>
              <a:rPr lang="en-IN" sz="2000" b="1" dirty="0" smtClean="0">
                <a:effectLst/>
                <a:latin typeface="Verdana" panose="020B0604030504040204" pitchFamily="34" charset="0"/>
                <a:ea typeface="Verdana" panose="020B0604030504040204" pitchFamily="34" charset="0"/>
                <a:cs typeface="Times New Roman" panose="02020603050405020304" pitchFamily="18" charset="0"/>
              </a:rPr>
              <a:t>Mookherjee</a:t>
            </a:r>
          </a:p>
          <a:p>
            <a:pPr>
              <a:lnSpc>
                <a:spcPct val="107000"/>
              </a:lnSpc>
              <a:spcAft>
                <a:spcPts val="800"/>
              </a:spcAft>
            </a:pPr>
            <a:endParaRPr lang="en-IN" sz="2000" dirty="0" smtClean="0">
              <a:effectLst/>
              <a:latin typeface="Verdana" panose="020B0604030504040204" pitchFamily="34" charset="0"/>
              <a:ea typeface="Verdana" panose="020B0604030504040204" pitchFamily="34" charset="0"/>
              <a:cs typeface="Times New Roman" panose="02020603050405020304" pitchFamily="18" charset="0"/>
            </a:endParaRPr>
          </a:p>
          <a:p>
            <a:pPr marL="742950" indent="-285750" algn="just">
              <a:lnSpc>
                <a:spcPct val="107000"/>
              </a:lnSpc>
              <a:buFont typeface="Arial" panose="020B0604020202020204" pitchFamily="34" charset="0"/>
              <a:buChar char="•"/>
            </a:pPr>
            <a:r>
              <a:rPr lang="en-IN" sz="14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IN" sz="1400" dirty="0">
                <a:solidFill>
                  <a:srgbClr val="000000"/>
                </a:solidFill>
                <a:latin typeface="Verdana" panose="020B0604030504040204" pitchFamily="34" charset="0"/>
                <a:ea typeface="Calibri" panose="020F0502020204030204" pitchFamily="34" charset="0"/>
                <a:cs typeface="Times New Roman" panose="02020603050405020304" pitchFamily="18" charset="0"/>
              </a:rPr>
              <a:t>A</a:t>
            </a:r>
            <a:r>
              <a:rPr lang="en-IN" sz="14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marketing professional from Symbiosis Pune and IIM Kolkata with more than 17 years’ experience in corporate branding, business development, PR and Real estate Marketing &amp; Sales. A digital marketing professional from MICA. Presently she is the senior Vice President of BNRI (Urbana). She loves to introduce herself as an intrapreneur (An inside entrepreneur within a corporate who has the authority to bring positive changes). </a:t>
            </a:r>
          </a:p>
          <a:p>
            <a:pPr marL="457200" algn="just">
              <a:lnSpc>
                <a:spcPct val="107000"/>
              </a:lnSpc>
            </a:pPr>
            <a:endParaRPr lang="en-IN" sz="1400" dirty="0">
              <a:solidFill>
                <a:srgbClr val="000000"/>
              </a:solidFill>
              <a:latin typeface="Verdana" panose="020B0604030504040204" pitchFamily="34" charset="0"/>
              <a:ea typeface="Calibri" panose="020F0502020204030204" pitchFamily="34" charset="0"/>
              <a:cs typeface="Times New Roman" panose="02020603050405020304" pitchFamily="18" charset="0"/>
            </a:endParaRPr>
          </a:p>
          <a:p>
            <a:pPr marL="742950" indent="-285750" algn="just">
              <a:lnSpc>
                <a:spcPct val="107000"/>
              </a:lnSpc>
              <a:buFont typeface="Arial" panose="020B0604020202020204" pitchFamily="34" charset="0"/>
              <a:buChar char="•"/>
            </a:pPr>
            <a:r>
              <a:rPr lang="en-IN" sz="14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Joined  in 2007 </a:t>
            </a:r>
            <a:r>
              <a:rPr lang="en-IN" sz="14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as </a:t>
            </a:r>
            <a:r>
              <a:rPr lang="en-IN" sz="14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GM marketing she is currently working as Sr. Vice President in Bengal NRI Complex Ltd Looking after as Head Marketing and Sales and </a:t>
            </a:r>
            <a:r>
              <a:rPr lang="en-IN" sz="14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Facility </a:t>
            </a:r>
            <a:r>
              <a:rPr lang="en-IN" sz="14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Head for the Project known as </a:t>
            </a:r>
            <a:r>
              <a:rPr lang="en-IN" sz="1400" b="1"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Urbana. </a:t>
            </a:r>
            <a:r>
              <a:rPr lang="en-IN" sz="14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 </a:t>
            </a:r>
            <a:r>
              <a:rPr lang="en-IN" sz="1400" b="1"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60 lacs sq. ft</a:t>
            </a:r>
            <a:r>
              <a:rPr lang="en-IN" sz="1400"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 project is now the most sought after address and home of many celebrities like Bengali film actresses </a:t>
            </a:r>
            <a:r>
              <a:rPr lang="en-IN" sz="1400" dirty="0" err="1"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Suboshree</a:t>
            </a:r>
            <a:r>
              <a:rPr lang="en-IN" sz="1400"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 Srabanti, Paayel. Film Directors like Arindam </a:t>
            </a:r>
            <a:r>
              <a:rPr lang="en-IN" sz="1400" dirty="0" err="1"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Sil</a:t>
            </a:r>
            <a:r>
              <a:rPr lang="en-IN" sz="1400"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 </a:t>
            </a:r>
            <a:r>
              <a:rPr lang="en-IN" sz="1400"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Raj </a:t>
            </a:r>
            <a:r>
              <a:rPr lang="en-IN" sz="1400"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Chakraborty, Industry Stalwarts like CS Ghosh, Ravindra Chamaria , Sagar Daryani and many more</a:t>
            </a:r>
            <a:r>
              <a:rPr lang="en-IN" sz="1400"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a:t>
            </a:r>
          </a:p>
          <a:p>
            <a:pPr marL="457200" algn="just">
              <a:lnSpc>
                <a:spcPct val="107000"/>
              </a:lnSpc>
            </a:pPr>
            <a:r>
              <a:rPr lang="en-IN" sz="14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IN"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n-IN"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330" y="593424"/>
            <a:ext cx="2279276" cy="4792123"/>
          </a:xfrm>
          <a:prstGeom prst="rect">
            <a:avLst/>
          </a:prstGeom>
        </p:spPr>
      </p:pic>
    </p:spTree>
    <p:extLst>
      <p:ext uri="{BB962C8B-B14F-4D97-AF65-F5344CB8AC3E}">
        <p14:creationId xmlns:p14="http://schemas.microsoft.com/office/powerpoint/2010/main" val="75135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3828" y="909060"/>
            <a:ext cx="8158419" cy="3451329"/>
          </a:xfrm>
          <a:prstGeom prst="rect">
            <a:avLst/>
          </a:prstGeom>
        </p:spPr>
        <p:txBody>
          <a:bodyPr wrap="square">
            <a:spAutoFit/>
          </a:bodyPr>
          <a:lstStyle/>
          <a:p>
            <a:pPr marL="742950" indent="-285750" algn="just">
              <a:lnSpc>
                <a:spcPct val="107000"/>
              </a:lnSpc>
              <a:buFont typeface="Arial" panose="020B0604020202020204" pitchFamily="34" charset="0"/>
              <a:buChar char="•"/>
            </a:pPr>
            <a:r>
              <a:rPr lang="en-IN" sz="1400" dirty="0">
                <a:solidFill>
                  <a:srgbClr val="000000"/>
                </a:solidFill>
                <a:latin typeface="Verdana" panose="020B0604030504040204" pitchFamily="34" charset="0"/>
                <a:ea typeface="Calibri" panose="020F0502020204030204" pitchFamily="34" charset="0"/>
                <a:cs typeface="Times New Roman" panose="02020603050405020304" pitchFamily="18" charset="0"/>
              </a:rPr>
              <a:t>She heads the brand/product strategy for new products/services and leading market launches, including all the marketing channels (ATL, BTL, CRM, research, media relation and PR, digital marketing, events, etc.). Under her Marketing Excellence and supervision the project is 90% sold within 4 years of launching date (April 2010) and now home for 900 plus families. </a:t>
            </a:r>
            <a:endParaRPr lang="en-IN" sz="24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endParaRPr lang="en-IN" sz="1400" dirty="0">
              <a:solidFill>
                <a:srgbClr val="000000"/>
              </a:solidFill>
              <a:latin typeface="Verdana" panose="020B0604030504040204" pitchFamily="34" charset="0"/>
              <a:ea typeface="Calibri" panose="020F0502020204030204" pitchFamily="34" charset="0"/>
              <a:cs typeface="Times New Roman" panose="02020603050405020304" pitchFamily="18" charset="0"/>
            </a:endParaRPr>
          </a:p>
          <a:p>
            <a:pPr marL="742950" indent="-285750">
              <a:lnSpc>
                <a:spcPct val="107000"/>
              </a:lnSpc>
              <a:spcAft>
                <a:spcPts val="0"/>
              </a:spcAft>
              <a:buFont typeface="Arial" panose="020B0604020202020204" pitchFamily="34" charset="0"/>
              <a:buChar char="•"/>
            </a:pPr>
            <a:r>
              <a:rPr lang="en-IN" sz="14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Apart </a:t>
            </a:r>
            <a:r>
              <a:rPr lang="en-IN" sz="14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from Sales and Marketing following are the direct responsibilities of following verticals: Customer Centricity, Facility Management, collections, post sales events and activities, property hand over and snagging, Legal, Security, Landscape and Interior divisions and CSR.</a:t>
            </a:r>
          </a:p>
          <a:p>
            <a:pPr marL="742950" indent="-285750">
              <a:lnSpc>
                <a:spcPct val="107000"/>
              </a:lnSpc>
              <a:spcAft>
                <a:spcPts val="0"/>
              </a:spcAft>
              <a:buFont typeface="Arial" panose="020B0604020202020204" pitchFamily="34" charset="0"/>
              <a:buChar char="•"/>
            </a:pPr>
            <a:r>
              <a:rPr lang="en-IN" sz="1600" dirty="0" smtClean="0">
                <a:effectLst/>
                <a:latin typeface="Calibri" panose="020F0502020204030204" pitchFamily="34" charset="0"/>
                <a:ea typeface="Calibri" panose="020F0502020204030204" pitchFamily="34" charset="0"/>
                <a:cs typeface="Times New Roman" panose="02020603050405020304" pitchFamily="18" charset="0"/>
              </a:rPr>
              <a:t>A </a:t>
            </a:r>
            <a:r>
              <a:rPr lang="en-IN" sz="1600" b="1" dirty="0" smtClean="0">
                <a:effectLst/>
                <a:latin typeface="Calibri" panose="020F0502020204030204" pitchFamily="34" charset="0"/>
                <a:ea typeface="Calibri" panose="020F0502020204030204" pitchFamily="34" charset="0"/>
                <a:cs typeface="Times New Roman" panose="02020603050405020304" pitchFamily="18" charset="0"/>
              </a:rPr>
              <a:t>Team of 50+ Direct employees and 150+ indirect outsourced man power reports to </a:t>
            </a:r>
            <a:r>
              <a:rPr lang="en-IN" sz="1600" b="1" dirty="0" smtClean="0">
                <a:effectLst/>
                <a:latin typeface="Calibri" panose="020F0502020204030204" pitchFamily="34" charset="0"/>
                <a:ea typeface="Calibri" panose="020F0502020204030204" pitchFamily="34" charset="0"/>
                <a:cs typeface="Times New Roman" panose="02020603050405020304" pitchFamily="18" charset="0"/>
              </a:rPr>
              <a:t>  her</a:t>
            </a:r>
          </a:p>
          <a:p>
            <a:pPr marL="457200">
              <a:lnSpc>
                <a:spcPct val="107000"/>
              </a:lnSpc>
              <a:spcAft>
                <a:spcPts val="0"/>
              </a:spcAft>
            </a:pPr>
            <a:r>
              <a:rPr lang="en-IN" sz="1600" b="1" dirty="0" smtClean="0">
                <a:latin typeface="Calibri" panose="020F0502020204030204" pitchFamily="34" charset="0"/>
                <a:ea typeface="Calibri" panose="020F0502020204030204" pitchFamily="34" charset="0"/>
                <a:cs typeface="Times New Roman" panose="02020603050405020304" pitchFamily="18" charset="0"/>
              </a:rPr>
              <a:t>      Average years of working with her of  each member of her team is 7 years plus . </a:t>
            </a:r>
            <a:endParaRPr lang="en-IN"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IN" sz="16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p:txBody>
      </p:sp>
      <p:pic>
        <p:nvPicPr>
          <p:cNvPr id="4" name="Picture 3" descr="C:\Users\Debjani\AppData\Local\Temp\Rar$DIa0.138\image003.jpg"/>
          <p:cNvPicPr/>
          <p:nvPr/>
        </p:nvPicPr>
        <p:blipFill>
          <a:blip r:embed="rId2">
            <a:extLst>
              <a:ext uri="{28A0092B-C50C-407E-A947-70E740481C1C}">
                <a14:useLocalDpi xmlns:a14="http://schemas.microsoft.com/office/drawing/2010/main" val="0"/>
              </a:ext>
            </a:extLst>
          </a:blip>
          <a:srcRect/>
          <a:stretch>
            <a:fillRect/>
          </a:stretch>
        </p:blipFill>
        <p:spPr bwMode="auto">
          <a:xfrm>
            <a:off x="896189" y="1068200"/>
            <a:ext cx="2566429" cy="2710424"/>
          </a:xfrm>
          <a:prstGeom prst="rect">
            <a:avLst/>
          </a:prstGeom>
          <a:noFill/>
          <a:ln>
            <a:noFill/>
          </a:ln>
        </p:spPr>
      </p:pic>
    </p:spTree>
    <p:extLst>
      <p:ext uri="{BB962C8B-B14F-4D97-AF65-F5344CB8AC3E}">
        <p14:creationId xmlns:p14="http://schemas.microsoft.com/office/powerpoint/2010/main" val="1639859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1388" y="983939"/>
            <a:ext cx="8095129" cy="547137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en-IN" sz="1400"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CSR </a:t>
            </a:r>
            <a:r>
              <a:rPr lang="en-IN" sz="1400" dirty="0">
                <a:solidFill>
                  <a:srgbClr val="000000"/>
                </a:solidFill>
                <a:latin typeface="Verdana" panose="020B0604030504040204" pitchFamily="34" charset="0"/>
                <a:ea typeface="Calibri" panose="020F0502020204030204" pitchFamily="34" charset="0"/>
                <a:cs typeface="Times New Roman" panose="02020603050405020304" pitchFamily="18" charset="0"/>
              </a:rPr>
              <a:t>is another wing which interests her the most as this is a way how she can give back to society by way of her contribution while being </a:t>
            </a:r>
            <a:r>
              <a:rPr lang="en-IN" sz="1400"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with Urbana. The mission and vision been created by her and she is the flag bearer of the idea that starts with “Change your world”. </a:t>
            </a:r>
            <a:endParaRPr lang="en-IN" sz="1400" dirty="0">
              <a:solidFill>
                <a:srgbClr val="000000"/>
              </a:solidFill>
              <a:latin typeface="Verdana" panose="020B060403050404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1400"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She </a:t>
            </a:r>
            <a:r>
              <a:rPr lang="en-IN" sz="1400" dirty="0">
                <a:solidFill>
                  <a:srgbClr val="000000"/>
                </a:solidFill>
                <a:latin typeface="Verdana" panose="020B0604030504040204" pitchFamily="34" charset="0"/>
                <a:ea typeface="Calibri" panose="020F0502020204030204" pitchFamily="34" charset="0"/>
                <a:cs typeface="Times New Roman" panose="02020603050405020304" pitchFamily="18" charset="0"/>
              </a:rPr>
              <a:t>is actively involved </a:t>
            </a:r>
            <a:r>
              <a:rPr lang="en-IN" sz="1400"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with the CSR activities of BNRI and Urbana along with an NGO </a:t>
            </a:r>
            <a:r>
              <a:rPr lang="en-IN" sz="1400" dirty="0">
                <a:solidFill>
                  <a:srgbClr val="000000"/>
                </a:solidFill>
                <a:latin typeface="Verdana" panose="020B0604030504040204" pitchFamily="34" charset="0"/>
                <a:ea typeface="Calibri" panose="020F0502020204030204" pitchFamily="34" charset="0"/>
                <a:cs typeface="Times New Roman" panose="02020603050405020304" pitchFamily="18" charset="0"/>
              </a:rPr>
              <a:t>Dakshini Prayas for last 10 years which is based in Mundapara and Anandapur </a:t>
            </a:r>
            <a:r>
              <a:rPr lang="en-IN" sz="1400"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area which is  </a:t>
            </a:r>
            <a:r>
              <a:rPr lang="en-IN" sz="1400" dirty="0">
                <a:solidFill>
                  <a:srgbClr val="000000"/>
                </a:solidFill>
                <a:latin typeface="Verdana" panose="020B0604030504040204" pitchFamily="34" charset="0"/>
                <a:ea typeface="Calibri" panose="020F0502020204030204" pitchFamily="34" charset="0"/>
                <a:cs typeface="Times New Roman" panose="02020603050405020304" pitchFamily="18" charset="0"/>
              </a:rPr>
              <a:t>providing holistic education to 400+ students without any Govt. aid under the umbrella of Satyabriti Madurdaha Vidyalya. </a:t>
            </a:r>
            <a:r>
              <a:rPr lang="en-IN" sz="1400"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Girl Childs in the adjoining areas who were persuaded by their parents to drop out from school and were working in a street shop or a </a:t>
            </a:r>
            <a:r>
              <a:rPr lang="en-IN" sz="1400" dirty="0" err="1"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babu</a:t>
            </a:r>
            <a:r>
              <a:rPr lang="en-IN" sz="1400"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 </a:t>
            </a:r>
            <a:r>
              <a:rPr lang="en-IN" sz="1400" dirty="0" err="1"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bari</a:t>
            </a:r>
            <a:r>
              <a:rPr lang="en-IN" sz="1400"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 She convinced the parents and made  them back to school and were adopted by BNRI with her supervision and goal. Now all of them are either studying with BSC Nursing or doing the graduation. She feels proud when she looks  back at them.</a:t>
            </a:r>
            <a:endParaRPr lang="en-IN"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1400" dirty="0">
                <a:latin typeface="Verdana" panose="020B0604030504040204" pitchFamily="34" charset="0"/>
                <a:ea typeface="Calibri" panose="020F0502020204030204" pitchFamily="34" charset="0"/>
                <a:cs typeface="Arial" panose="020B0604020202020204" pitchFamily="34" charset="0"/>
              </a:rPr>
              <a:t>While the kids are been taught in the free school (Rs. 35 per month as tiffin contribution) the mothers are given training on education, hygiene and self-reliance. The work and training on the self-reliance part is stitching, embroidery, cloth putlis, newspaper and recycled carry bags, pearl work etc. for the time being</a:t>
            </a:r>
            <a:r>
              <a:rPr lang="en-IN" sz="1400" dirty="0" smtClean="0">
                <a:latin typeface="Verdana" panose="020B0604030504040204" pitchFamily="34" charset="0"/>
                <a:ea typeface="Calibri" panose="020F0502020204030204" pitchFamily="34" charset="0"/>
                <a:cs typeface="Arial" panose="020B0604020202020204" pitchFamily="34" charset="0"/>
              </a:rPr>
              <a:t>. </a:t>
            </a:r>
          </a:p>
          <a:p>
            <a:pPr marL="285750" indent="-285750" algn="just">
              <a:lnSpc>
                <a:spcPct val="107000"/>
              </a:lnSpc>
              <a:spcAft>
                <a:spcPts val="800"/>
              </a:spcAft>
              <a:buFont typeface="Arial" panose="020B0604020202020204" pitchFamily="34" charset="0"/>
              <a:buChar char="•"/>
            </a:pPr>
            <a:r>
              <a:rPr lang="en-IN" sz="1400" dirty="0" smtClean="0">
                <a:latin typeface="Verdana" panose="020B0604030504040204" pitchFamily="34" charset="0"/>
                <a:ea typeface="Calibri" panose="020F0502020204030204" pitchFamily="34" charset="0"/>
                <a:cs typeface="Arial" panose="020B0604020202020204" pitchFamily="34" charset="0"/>
              </a:rPr>
              <a:t>Another School in the vicinity is Chowbagha High School which is the winner of Reliance Cup and Subrata Cup which is the inter school football tournament and they represented West Bengal and won the trophy. The entire medical facility of the players and their counselling being taken care by her and her Urbana team and professional doctors.</a:t>
            </a:r>
            <a:endParaRPr lang="en-IN"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029" y="1539688"/>
            <a:ext cx="2850777" cy="3032311"/>
          </a:xfrm>
          <a:prstGeom prst="rect">
            <a:avLst/>
          </a:prstGeom>
        </p:spPr>
      </p:pic>
      <p:sp>
        <p:nvSpPr>
          <p:cNvPr id="4" name="TextBox 3"/>
          <p:cNvSpPr txBox="1"/>
          <p:nvPr/>
        </p:nvSpPr>
        <p:spPr>
          <a:xfrm>
            <a:off x="4101353" y="551329"/>
            <a:ext cx="5277971" cy="369332"/>
          </a:xfrm>
          <a:prstGeom prst="rect">
            <a:avLst/>
          </a:prstGeom>
          <a:noFill/>
        </p:spPr>
        <p:txBody>
          <a:bodyPr wrap="square" rtlCol="0">
            <a:spAutoFit/>
          </a:bodyPr>
          <a:lstStyle/>
          <a:p>
            <a:r>
              <a:rPr lang="en-IN" b="1" dirty="0" smtClean="0"/>
              <a:t>The CSR activities  </a:t>
            </a:r>
            <a:endParaRPr lang="en-IN" b="1" dirty="0"/>
          </a:p>
        </p:txBody>
      </p:sp>
    </p:spTree>
    <p:extLst>
      <p:ext uri="{BB962C8B-B14F-4D97-AF65-F5344CB8AC3E}">
        <p14:creationId xmlns:p14="http://schemas.microsoft.com/office/powerpoint/2010/main" val="3051471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1975" y="675751"/>
            <a:ext cx="10210425" cy="1475404"/>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en-IN" sz="14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She is the </a:t>
            </a:r>
            <a:r>
              <a:rPr lang="en-IN" sz="14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Founder </a:t>
            </a:r>
            <a:r>
              <a:rPr lang="en-IN" sz="14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of </a:t>
            </a:r>
            <a:r>
              <a:rPr lang="en-IN" sz="1400" b="1"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Upananda</a:t>
            </a:r>
            <a:r>
              <a:rPr lang="en-IN" sz="14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IN" sz="1400" dirty="0">
                <a:solidFill>
                  <a:srgbClr val="000000"/>
                </a:solidFill>
                <a:latin typeface="Verdana" panose="020B0604030504040204" pitchFamily="34" charset="0"/>
                <a:ea typeface="Calibri" panose="020F0502020204030204" pitchFamily="34" charset="0"/>
                <a:cs typeface="Times New Roman" panose="02020603050405020304" pitchFamily="18" charset="0"/>
              </a:rPr>
              <a:t>,</a:t>
            </a:r>
            <a:r>
              <a:rPr lang="en-IN" sz="14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IN" sz="14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started 4 years back with an aim to give livelihood to women </a:t>
            </a:r>
            <a:r>
              <a:rPr lang="en-IN" sz="14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IN" sz="14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It’s just not the story </a:t>
            </a:r>
            <a:r>
              <a:rPr lang="en-IN" sz="14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fashion </a:t>
            </a:r>
            <a:r>
              <a:rPr lang="en-IN" sz="14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of 6 yards </a:t>
            </a:r>
            <a:r>
              <a:rPr lang="en-IN" sz="14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but </a:t>
            </a:r>
            <a:r>
              <a:rPr lang="en-IN" sz="14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of women empowerment. In association with Dakshini Prayas the underprivileged local women get training while their kids are being taught in Satyabriti Vidyalya. </a:t>
            </a:r>
            <a:r>
              <a:rPr lang="en-IN" sz="1400" b="1" dirty="0" smtClean="0">
                <a:effectLst/>
                <a:latin typeface="Verdana" panose="020B0604030504040204" pitchFamily="34" charset="0"/>
                <a:ea typeface="Calibri" panose="020F0502020204030204" pitchFamily="34" charset="0"/>
                <a:cs typeface="Arial" panose="020B0604020202020204" pitchFamily="34" charset="0"/>
              </a:rPr>
              <a:t>Upananda</a:t>
            </a:r>
            <a:r>
              <a:rPr lang="en-IN" sz="1400" dirty="0" smtClean="0">
                <a:effectLst/>
                <a:latin typeface="Verdana" panose="020B0604030504040204" pitchFamily="34" charset="0"/>
                <a:ea typeface="Calibri" panose="020F0502020204030204" pitchFamily="34" charset="0"/>
                <a:cs typeface="Arial" panose="020B0604020202020204" pitchFamily="34" charset="0"/>
              </a:rPr>
              <a:t> </a:t>
            </a:r>
            <a:r>
              <a:rPr lang="en-IN" sz="1400" dirty="0" smtClean="0">
                <a:effectLst/>
                <a:latin typeface="Verdana" panose="020B0604030504040204" pitchFamily="34" charset="0"/>
                <a:ea typeface="Calibri" panose="020F0502020204030204" pitchFamily="34" charset="0"/>
                <a:cs typeface="Arial" panose="020B0604020202020204" pitchFamily="34" charset="0"/>
              </a:rPr>
              <a:t>, the </a:t>
            </a:r>
            <a:r>
              <a:rPr lang="en-IN" sz="1400" dirty="0" smtClean="0">
                <a:effectLst/>
                <a:latin typeface="Verdana" panose="020B0604030504040204" pitchFamily="34" charset="0"/>
                <a:ea typeface="Calibri" panose="020F0502020204030204" pitchFamily="34" charset="0"/>
                <a:cs typeface="Arial" panose="020B0604020202020204" pitchFamily="34" charset="0"/>
              </a:rPr>
              <a:t>reason of starting this fashion store is to help more underprivileged women not only by helping them to earn money but also to highlight their decision making power and their achievements that are a function of their own empowerment.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786145" y="2648700"/>
            <a:ext cx="6096000" cy="2368341"/>
          </a:xfrm>
          <a:prstGeom prst="rect">
            <a:avLst/>
          </a:prstGeom>
        </p:spPr>
        <p:txBody>
          <a:bodyPr>
            <a:spAutoFit/>
          </a:bodyPr>
          <a:lstStyle/>
          <a:p>
            <a:pPr>
              <a:lnSpc>
                <a:spcPct val="107000"/>
              </a:lnSpc>
              <a:spcAft>
                <a:spcPts val="800"/>
              </a:spcAft>
            </a:pPr>
            <a:r>
              <a:rPr lang="en-IN" sz="2000" b="1" dirty="0" smtClean="0">
                <a:effectLst/>
                <a:latin typeface="Calibri" panose="020F0502020204030204" pitchFamily="34" charset="0"/>
                <a:ea typeface="Calibri" panose="020F0502020204030204" pitchFamily="34" charset="0"/>
                <a:cs typeface="Times New Roman" panose="02020603050405020304" pitchFamily="18" charset="0"/>
              </a:rPr>
              <a:t>Her moto in life, she believes in the following and thus trying to change her world by changing the world.  </a:t>
            </a:r>
            <a:endParaRPr lang="en-IN"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2000" b="1" dirty="0" smtClean="0">
                <a:effectLst/>
                <a:latin typeface="Arial" panose="020B0604020202020204" pitchFamily="34" charset="0"/>
                <a:ea typeface="Calibri" panose="020F0502020204030204" pitchFamily="34" charset="0"/>
                <a:cs typeface="Times New Roman" panose="02020603050405020304" pitchFamily="18" charset="0"/>
              </a:rPr>
              <a:t>“</a:t>
            </a:r>
            <a:r>
              <a:rPr lang="en-IN" b="1" u="none" strike="noStrike" dirty="0" smtClean="0">
                <a:solidFill>
                  <a:srgbClr val="000000"/>
                </a:solidFill>
                <a:effectLst/>
                <a:latin typeface="Verdana" panose="020B0604030504040204" pitchFamily="34" charset="0"/>
                <a:ea typeface="Times New Roman" panose="02020603050405020304" pitchFamily="18" charset="0"/>
                <a:cs typeface="Helvetica" panose="020B0604020202020204" pitchFamily="34" charset="0"/>
                <a:hlinkClick r:id="rId2" tooltip="view quote"/>
              </a:rPr>
              <a:t>You are educated. Your certification is your degree. You may think of it as the ticket to the good life. Let me ask you to think of an alternative. Think of it as your ticket to change the world.</a:t>
            </a:r>
            <a:r>
              <a:rPr lang="en-IN" b="1" dirty="0" smtClean="0">
                <a:solidFill>
                  <a:srgbClr val="000000"/>
                </a:solidFill>
                <a:effectLst/>
                <a:latin typeface="Verdana" panose="020B0604030504040204" pitchFamily="34" charset="0"/>
                <a:ea typeface="Times New Roman" panose="02020603050405020304" pitchFamily="18" charset="0"/>
                <a:cs typeface="Helvetica" panose="020B0604020202020204" pitchFamily="34" charset="0"/>
              </a:rPr>
              <a:t>”</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7966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86952" y="-486301"/>
            <a:ext cx="8128747" cy="3627275"/>
          </a:xfrm>
          <a:prstGeom prst="rect">
            <a:avLst/>
          </a:prstGeom>
        </p:spPr>
        <p:txBody>
          <a:bodyPr wrap="square">
            <a:spAutoFit/>
          </a:bodyPr>
          <a:lstStyle/>
          <a:p>
            <a:pPr algn="just">
              <a:lnSpc>
                <a:spcPct val="107000"/>
              </a:lnSpc>
              <a:spcAft>
                <a:spcPts val="800"/>
              </a:spcAft>
            </a:pPr>
            <a:r>
              <a:rPr lang="en-IN" sz="2400" b="1"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IN"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n-IN" sz="14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IN"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IN" sz="14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Worked with Bengal Shrachi from </a:t>
            </a:r>
            <a:r>
              <a:rPr lang="en-IN" sz="14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their </a:t>
            </a:r>
            <a:r>
              <a:rPr lang="en-IN" sz="14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initials days (2002 to 2005) and within a short span it became a  top Brand </a:t>
            </a:r>
            <a:r>
              <a:rPr lang="en-IN" sz="1400" dirty="0">
                <a:solidFill>
                  <a:srgbClr val="000000"/>
                </a:solidFill>
                <a:latin typeface="Verdana" panose="020B0604030504040204" pitchFamily="34" charset="0"/>
                <a:ea typeface="Calibri" panose="020F0502020204030204" pitchFamily="34" charset="0"/>
                <a:cs typeface="Times New Roman" panose="02020603050405020304" pitchFamily="18" charset="0"/>
              </a:rPr>
              <a:t>,</a:t>
            </a:r>
            <a:r>
              <a:rPr lang="en-IN" sz="14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IN" sz="14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outpaced competitors, today Shrachi </a:t>
            </a:r>
            <a:r>
              <a:rPr lang="en-IN" sz="14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is one </a:t>
            </a:r>
            <a:r>
              <a:rPr lang="en-IN" sz="14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the best known real estate </a:t>
            </a:r>
            <a:r>
              <a:rPr lang="en-IN" sz="14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players </a:t>
            </a:r>
            <a:r>
              <a:rPr lang="en-IN" sz="14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in Eastern Region. </a:t>
            </a:r>
            <a:endParaRPr lang="en-IN"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14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IN"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IN" sz="14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Launched  a 400 acre township </a:t>
            </a:r>
            <a:r>
              <a:rPr lang="en-IN" sz="14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IN" sz="14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the first </a:t>
            </a:r>
            <a:r>
              <a:rPr lang="en-IN" sz="14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FDI project </a:t>
            </a:r>
            <a:r>
              <a:rPr lang="en-IN" sz="14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in West Bengal </a:t>
            </a:r>
            <a:r>
              <a:rPr lang="en-IN" sz="14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She was </a:t>
            </a:r>
            <a:r>
              <a:rPr lang="en-IN" sz="14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involved from the initial days of  setting up their Office in Kolkata and completed the 1</a:t>
            </a:r>
            <a:r>
              <a:rPr lang="en-IN" sz="1400" baseline="300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st</a:t>
            </a:r>
            <a:r>
              <a:rPr lang="en-IN" sz="14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IN" sz="14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phase of </a:t>
            </a:r>
            <a:r>
              <a:rPr lang="en-IN" sz="14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Marketing and Sales in record time i.e. 10 months which included 788 bungalows through effective marketing and sales plan.</a:t>
            </a:r>
          </a:p>
          <a:p>
            <a:pPr marL="342900" lvl="0" indent="-342900" algn="just">
              <a:lnSpc>
                <a:spcPct val="107000"/>
              </a:lnSpc>
              <a:spcAft>
                <a:spcPts val="0"/>
              </a:spcAft>
              <a:buFont typeface="Symbol" panose="05050102010706020507" pitchFamily="18" charset="2"/>
              <a:buChar char=""/>
            </a:pPr>
            <a:endParaRPr lang="en-IN" sz="1400" dirty="0">
              <a:solidFill>
                <a:srgbClr val="000000"/>
              </a:solidFill>
              <a:latin typeface="Verdan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endParaRPr lang="en-IN"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IN" sz="2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254188" y="2574800"/>
            <a:ext cx="8164537" cy="3088987"/>
          </a:xfrm>
          <a:prstGeom prst="rect">
            <a:avLst/>
          </a:prstGeom>
        </p:spPr>
        <p:txBody>
          <a:bodyPr wrap="square">
            <a:spAutoFit/>
          </a:bodyPr>
          <a:lstStyle/>
          <a:p>
            <a:pPr marL="342900" lvl="0" indent="-342900" algn="just">
              <a:lnSpc>
                <a:spcPct val="107000"/>
              </a:lnSpc>
              <a:spcAft>
                <a:spcPts val="0"/>
              </a:spcAft>
              <a:buFont typeface="Symbol" panose="05050102010706020507" pitchFamily="18" charset="2"/>
              <a:buChar char=""/>
            </a:pPr>
            <a:r>
              <a:rPr lang="en-IN" sz="1400"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2007 onwards handling </a:t>
            </a:r>
            <a:r>
              <a:rPr lang="en-IN" sz="1400" dirty="0">
                <a:solidFill>
                  <a:srgbClr val="000000"/>
                </a:solidFill>
                <a:latin typeface="Verdana" panose="020B0604030504040204" pitchFamily="34" charset="0"/>
                <a:ea typeface="Calibri" panose="020F0502020204030204" pitchFamily="34" charset="0"/>
                <a:cs typeface="Times New Roman" panose="02020603050405020304" pitchFamily="18" charset="0"/>
              </a:rPr>
              <a:t>and launched Kolkata’s most premium Residential and mixed use township </a:t>
            </a:r>
            <a:r>
              <a:rPr lang="en-IN" sz="1400"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developed </a:t>
            </a:r>
            <a:r>
              <a:rPr lang="en-IN" sz="1400" dirty="0">
                <a:solidFill>
                  <a:srgbClr val="000000"/>
                </a:solidFill>
                <a:latin typeface="Verdana" panose="020B0604030504040204" pitchFamily="34" charset="0"/>
                <a:ea typeface="Calibri" panose="020F0502020204030204" pitchFamily="34" charset="0"/>
                <a:cs typeface="Times New Roman" panose="02020603050405020304" pitchFamily="18" charset="0"/>
              </a:rPr>
              <a:t>by 6 top Realty Developers </a:t>
            </a:r>
            <a:r>
              <a:rPr lang="en-IN" sz="1400"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,on </a:t>
            </a:r>
            <a:r>
              <a:rPr lang="en-IN" sz="1400" dirty="0">
                <a:solidFill>
                  <a:srgbClr val="000000"/>
                </a:solidFill>
                <a:latin typeface="Verdana" panose="020B0604030504040204" pitchFamily="34" charset="0"/>
                <a:ea typeface="Calibri" panose="020F0502020204030204" pitchFamily="34" charset="0"/>
                <a:cs typeface="Times New Roman" panose="02020603050405020304" pitchFamily="18" charset="0"/>
              </a:rPr>
              <a:t>67 acres of luxury living   and achieved the </a:t>
            </a:r>
            <a:r>
              <a:rPr lang="en-IN" sz="1400"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 </a:t>
            </a:r>
            <a:r>
              <a:rPr lang="en-IN" sz="1400" dirty="0">
                <a:solidFill>
                  <a:srgbClr val="000000"/>
                </a:solidFill>
                <a:latin typeface="Verdana" panose="020B0604030504040204" pitchFamily="34" charset="0"/>
                <a:ea typeface="Calibri" panose="020F0502020204030204" pitchFamily="34" charset="0"/>
                <a:cs typeface="Times New Roman" panose="02020603050405020304" pitchFamily="18" charset="0"/>
              </a:rPr>
              <a:t>sales in record time and made the Project as a most sought after address in Kolkata though effective Sales/ Marketing plan and Channel </a:t>
            </a:r>
            <a:r>
              <a:rPr lang="en-IN" sz="1400"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sales</a:t>
            </a:r>
            <a:r>
              <a:rPr lang="en-IN" sz="1400" u="sng"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a:t>
            </a:r>
            <a:r>
              <a:rPr lang="en-IN" sz="1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IN" sz="1400"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Launched  </a:t>
            </a:r>
            <a:r>
              <a:rPr lang="en-IN" sz="1400" dirty="0">
                <a:solidFill>
                  <a:srgbClr val="000000"/>
                </a:solidFill>
                <a:latin typeface="Verdana" panose="020B0604030504040204" pitchFamily="34" charset="0"/>
                <a:ea typeface="Calibri" panose="020F0502020204030204" pitchFamily="34" charset="0"/>
                <a:cs typeface="Times New Roman" panose="02020603050405020304" pitchFamily="18" charset="0"/>
              </a:rPr>
              <a:t>in   2010  </a:t>
            </a:r>
            <a:r>
              <a:rPr lang="en-IN" sz="1400"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and  </a:t>
            </a:r>
            <a:r>
              <a:rPr lang="en-IN" sz="1400" dirty="0">
                <a:solidFill>
                  <a:srgbClr val="000000"/>
                </a:solidFill>
                <a:latin typeface="Verdana" panose="020B0604030504040204" pitchFamily="34" charset="0"/>
                <a:ea typeface="Calibri" panose="020F0502020204030204" pitchFamily="34" charset="0"/>
                <a:cs typeface="Times New Roman" panose="02020603050405020304" pitchFamily="18" charset="0"/>
              </a:rPr>
              <a:t>within </a:t>
            </a:r>
            <a:r>
              <a:rPr lang="en-IN" sz="1400"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a short span of </a:t>
            </a:r>
            <a:r>
              <a:rPr lang="en-IN" sz="1400"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4 years </a:t>
            </a:r>
            <a:r>
              <a:rPr lang="en-IN" sz="1400"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sold  </a:t>
            </a:r>
            <a:r>
              <a:rPr lang="en-IN" sz="1400" dirty="0">
                <a:solidFill>
                  <a:srgbClr val="000000"/>
                </a:solidFill>
                <a:latin typeface="Verdana" panose="020B0604030504040204" pitchFamily="34" charset="0"/>
                <a:ea typeface="Calibri" panose="020F0502020204030204" pitchFamily="34" charset="0"/>
                <a:cs typeface="Times New Roman" panose="02020603050405020304" pitchFamily="18" charset="0"/>
              </a:rPr>
              <a:t>90% of the project </a:t>
            </a:r>
            <a:r>
              <a:rPr lang="en-IN" sz="1400"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 </a:t>
            </a:r>
            <a:r>
              <a:rPr lang="en-IN" sz="1400" dirty="0">
                <a:solidFill>
                  <a:srgbClr val="000000"/>
                </a:solidFill>
                <a:latin typeface="Verdana" panose="020B0604030504040204" pitchFamily="34" charset="0"/>
                <a:ea typeface="Calibri" panose="020F0502020204030204" pitchFamily="34" charset="0"/>
                <a:cs typeface="Times New Roman" panose="02020603050405020304" pitchFamily="18" charset="0"/>
              </a:rPr>
              <a:t>and </a:t>
            </a:r>
            <a:r>
              <a:rPr lang="en-IN" sz="1400"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by </a:t>
            </a:r>
            <a:r>
              <a:rPr lang="en-IN" sz="1400"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2015 started delivering</a:t>
            </a:r>
            <a:r>
              <a:rPr lang="en-IN" sz="1400"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  </a:t>
            </a:r>
            <a:r>
              <a:rPr lang="en-IN" sz="1400" dirty="0">
                <a:solidFill>
                  <a:srgbClr val="000000"/>
                </a:solidFill>
                <a:latin typeface="Verdana" panose="020B0604030504040204" pitchFamily="34" charset="0"/>
                <a:ea typeface="Calibri" panose="020F0502020204030204" pitchFamily="34" charset="0"/>
                <a:cs typeface="Times New Roman" panose="02020603050405020304" pitchFamily="18" charset="0"/>
              </a:rPr>
              <a:t>P</a:t>
            </a:r>
            <a:r>
              <a:rPr lang="en-IN" sz="1400"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hase 1 . </a:t>
            </a:r>
            <a:r>
              <a:rPr lang="en-IN" sz="1400"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Now </a:t>
            </a:r>
            <a:r>
              <a:rPr lang="en-IN" sz="1400" dirty="0">
                <a:solidFill>
                  <a:srgbClr val="000000"/>
                </a:solidFill>
                <a:latin typeface="Verdana" panose="020B0604030504040204" pitchFamily="34" charset="0"/>
                <a:ea typeface="Calibri" panose="020F0502020204030204" pitchFamily="34" charset="0"/>
                <a:cs typeface="Times New Roman" panose="02020603050405020304" pitchFamily="18" charset="0"/>
              </a:rPr>
              <a:t>96% sold out  and </a:t>
            </a:r>
            <a:r>
              <a:rPr lang="en-IN" sz="1400"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more  </a:t>
            </a:r>
            <a:r>
              <a:rPr lang="en-IN" sz="1400"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than 450 families are staying </a:t>
            </a:r>
            <a:r>
              <a:rPr lang="en-IN" sz="1400"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here .</a:t>
            </a:r>
          </a:p>
          <a:p>
            <a:pPr marL="342900" lvl="0" indent="-342900" algn="just">
              <a:lnSpc>
                <a:spcPct val="107000"/>
              </a:lnSpc>
              <a:spcAft>
                <a:spcPts val="0"/>
              </a:spcAft>
              <a:buFont typeface="Symbol" panose="05050102010706020507" pitchFamily="18" charset="2"/>
              <a:buChar char=""/>
            </a:pPr>
            <a:endParaRPr lang="en-IN" sz="1400" dirty="0">
              <a:solidFill>
                <a:srgbClr val="000000"/>
              </a:solidFill>
              <a:latin typeface="Verdan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IN" sz="1400"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Another key distinctive achievement she feels is the way she has  marketed URBANA. Minimum usage of press media, hoardings and effective usage of digital media since 2013 the Sales/Marketing/PR expenses the project is less than 50% of the industry benchmark. It has mentioned as a record in the audit report too. Her customers are her brand ambassadors  and that’s the reason of her SUCCESS.</a:t>
            </a:r>
            <a:endParaRPr lang="en-IN"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Image result for achieve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001" y="1223682"/>
            <a:ext cx="2828925" cy="2736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353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1"/>
          <p:cNvSpPr/>
          <p:nvPr/>
        </p:nvSpPr>
        <p:spPr>
          <a:xfrm>
            <a:off x="5765338" y="121024"/>
            <a:ext cx="5272656" cy="2246769"/>
          </a:xfrm>
          <a:prstGeom prst="rect">
            <a:avLst/>
          </a:prstGeom>
        </p:spPr>
        <p:txBody>
          <a:bodyPr wrap="square">
            <a:spAutoFit/>
          </a:bodyPr>
          <a:lstStyle/>
          <a:p>
            <a:r>
              <a:rPr lang="en-US" sz="1000" b="1" dirty="0">
                <a:solidFill>
                  <a:srgbClr val="000000"/>
                </a:solidFill>
                <a:latin typeface="Verdana" panose="020B0604030504040204" pitchFamily="34" charset="0"/>
                <a:ea typeface="Verdana" panose="020B0604030504040204" pitchFamily="34" charset="0"/>
              </a:rPr>
              <a:t>Debjani Mukherjee Sarkar, general manager — marketing of Bengal NRI </a:t>
            </a:r>
            <a:r>
              <a:rPr lang="en-US" sz="1000" dirty="0">
                <a:solidFill>
                  <a:srgbClr val="000000"/>
                </a:solidFill>
                <a:latin typeface="Verdana" panose="020B0604030504040204" pitchFamily="34" charset="0"/>
                <a:ea typeface="Verdana" panose="020B0604030504040204" pitchFamily="34" charset="0"/>
              </a:rPr>
              <a:t>and Varun </a:t>
            </a:r>
            <a:r>
              <a:rPr lang="en-US" sz="1000" dirty="0" err="1">
                <a:solidFill>
                  <a:srgbClr val="000000"/>
                </a:solidFill>
                <a:latin typeface="Verdana" panose="020B0604030504040204" pitchFamily="34" charset="0"/>
                <a:ea typeface="Verdana" panose="020B0604030504040204" pitchFamily="34" charset="0"/>
              </a:rPr>
              <a:t>Kathotia</a:t>
            </a:r>
            <a:r>
              <a:rPr lang="en-US" sz="1000" dirty="0">
                <a:solidFill>
                  <a:srgbClr val="000000"/>
                </a:solidFill>
                <a:latin typeface="Verdana" panose="020B0604030504040204" pitchFamily="34" charset="0"/>
                <a:ea typeface="Verdana" panose="020B0604030504040204" pitchFamily="34" charset="0"/>
              </a:rPr>
              <a:t>, director — marketing of Fort Group agreed. “In the past two months, the trend has shown that the market is picking up. </a:t>
            </a:r>
            <a:r>
              <a:rPr lang="en-US" sz="1000" b="1" dirty="0">
                <a:solidFill>
                  <a:srgbClr val="000000"/>
                </a:solidFill>
                <a:latin typeface="Verdana" panose="020B0604030504040204" pitchFamily="34" charset="0"/>
                <a:ea typeface="Verdana" panose="020B0604030504040204" pitchFamily="34" charset="0"/>
              </a:rPr>
              <a:t>The Bengal NRI, however, believes that people should wait for around six months to get an appreciation of about 10 to 15 per cent,” she said. “Land prices have not changed much and unless one can strike a very good deal</a:t>
            </a:r>
            <a:r>
              <a:rPr lang="en-US" sz="1000" dirty="0">
                <a:solidFill>
                  <a:srgbClr val="000000"/>
                </a:solidFill>
                <a:latin typeface="Verdana" panose="020B0604030504040204" pitchFamily="34" charset="0"/>
                <a:ea typeface="Verdana" panose="020B0604030504040204" pitchFamily="34" charset="0"/>
              </a:rPr>
              <a:t>, it is better to wait another four months before one sells a property,” </a:t>
            </a:r>
            <a:r>
              <a:rPr lang="en-US" sz="1000" dirty="0" err="1">
                <a:solidFill>
                  <a:srgbClr val="000000"/>
                </a:solidFill>
                <a:latin typeface="Verdana" panose="020B0604030504040204" pitchFamily="34" charset="0"/>
                <a:ea typeface="Verdana" panose="020B0604030504040204" pitchFamily="34" charset="0"/>
              </a:rPr>
              <a:t>Kathotia</a:t>
            </a:r>
            <a:r>
              <a:rPr lang="en-US" sz="1000" dirty="0">
                <a:solidFill>
                  <a:srgbClr val="000000"/>
                </a:solidFill>
                <a:latin typeface="Verdana" panose="020B0604030504040204" pitchFamily="34" charset="0"/>
                <a:ea typeface="Verdana" panose="020B0604030504040204" pitchFamily="34" charset="0"/>
              </a:rPr>
              <a:t> said. Some said in a couple of years, there would be major rise in property prices. “Those who had invested between 2005 and 2007, early 2008 had been the best time to sell off. At the moment, the market is slightly down and it is the right time to buy rather than sell. By 2011, there will be another 20 to 30 per cent jump in the market and that will be the ideal time to sell,” said </a:t>
            </a:r>
            <a:r>
              <a:rPr lang="en-US" sz="1000" dirty="0" err="1">
                <a:solidFill>
                  <a:srgbClr val="000000"/>
                </a:solidFill>
                <a:latin typeface="Verdana" panose="020B0604030504040204" pitchFamily="34" charset="0"/>
                <a:ea typeface="Verdana" panose="020B0604030504040204" pitchFamily="34" charset="0"/>
              </a:rPr>
              <a:t>Mayank</a:t>
            </a:r>
            <a:r>
              <a:rPr lang="en-US" sz="1000" dirty="0">
                <a:solidFill>
                  <a:srgbClr val="000000"/>
                </a:solidFill>
                <a:latin typeface="Verdana" panose="020B0604030504040204" pitchFamily="34" charset="0"/>
                <a:ea typeface="Verdana" panose="020B0604030504040204" pitchFamily="34" charset="0"/>
              </a:rPr>
              <a:t> </a:t>
            </a:r>
            <a:r>
              <a:rPr lang="en-US" sz="1000" dirty="0" err="1">
                <a:solidFill>
                  <a:srgbClr val="000000"/>
                </a:solidFill>
                <a:latin typeface="Verdana" panose="020B0604030504040204" pitchFamily="34" charset="0"/>
                <a:ea typeface="Verdana" panose="020B0604030504040204" pitchFamily="34" charset="0"/>
              </a:rPr>
              <a:t>Saksena</a:t>
            </a:r>
            <a:r>
              <a:rPr lang="en-US" sz="1000" dirty="0">
                <a:solidFill>
                  <a:srgbClr val="000000"/>
                </a:solidFill>
                <a:latin typeface="Verdana" panose="020B0604030504040204" pitchFamily="34" charset="0"/>
                <a:ea typeface="Verdana" panose="020B0604030504040204" pitchFamily="34" charset="0"/>
              </a:rPr>
              <a:t>, associate director of </a:t>
            </a:r>
            <a:r>
              <a:rPr lang="en-US" sz="1000" dirty="0" err="1">
                <a:solidFill>
                  <a:srgbClr val="000000"/>
                </a:solidFill>
                <a:latin typeface="Verdana" panose="020B0604030504040204" pitchFamily="34" charset="0"/>
                <a:ea typeface="Verdana" panose="020B0604030504040204" pitchFamily="34" charset="0"/>
              </a:rPr>
              <a:t>Joneslang</a:t>
            </a:r>
            <a:r>
              <a:rPr lang="en-US" sz="1000" dirty="0">
                <a:solidFill>
                  <a:srgbClr val="000000"/>
                </a:solidFill>
                <a:latin typeface="Verdana" panose="020B0604030504040204" pitchFamily="34" charset="0"/>
                <a:ea typeface="Verdana" panose="020B0604030504040204" pitchFamily="34" charset="0"/>
              </a:rPr>
              <a:t> </a:t>
            </a:r>
            <a:r>
              <a:rPr lang="en-US" sz="1000" dirty="0" err="1">
                <a:solidFill>
                  <a:srgbClr val="000000"/>
                </a:solidFill>
                <a:latin typeface="Verdana" panose="020B0604030504040204" pitchFamily="34" charset="0"/>
                <a:ea typeface="Verdana" panose="020B0604030504040204" pitchFamily="34" charset="0"/>
              </a:rPr>
              <a:t>Lasalle</a:t>
            </a:r>
            <a:r>
              <a:rPr lang="en-US" sz="1000" dirty="0">
                <a:solidFill>
                  <a:srgbClr val="000000"/>
                </a:solidFill>
                <a:latin typeface="Verdana" panose="020B0604030504040204" pitchFamily="34" charset="0"/>
                <a:ea typeface="Verdana" panose="020B0604030504040204" pitchFamily="34" charset="0"/>
              </a:rPr>
              <a:t> </a:t>
            </a:r>
            <a:r>
              <a:rPr lang="en-US" sz="1000" dirty="0" err="1">
                <a:solidFill>
                  <a:srgbClr val="000000"/>
                </a:solidFill>
                <a:latin typeface="Verdana" panose="020B0604030504040204" pitchFamily="34" charset="0"/>
                <a:ea typeface="Verdana" panose="020B0604030504040204" pitchFamily="34" charset="0"/>
              </a:rPr>
              <a:t>Meghraj</a:t>
            </a:r>
            <a:r>
              <a:rPr lang="en-US" sz="1000" dirty="0">
                <a:solidFill>
                  <a:srgbClr val="000000"/>
                </a:solidFill>
                <a:latin typeface="Verdana" panose="020B0604030504040204" pitchFamily="34" charset="0"/>
                <a:ea typeface="Verdana" panose="020B0604030504040204" pitchFamily="34" charset="0"/>
              </a:rPr>
              <a:t>.</a:t>
            </a:r>
            <a:endParaRPr lang="en-IN" sz="1000" dirty="0">
              <a:latin typeface="Verdana" panose="020B0604030504040204" pitchFamily="34" charset="0"/>
              <a:ea typeface="Verdana" panose="020B0604030504040204" pitchFamily="34" charset="0"/>
            </a:endParaRPr>
          </a:p>
        </p:txBody>
      </p:sp>
      <p:sp>
        <p:nvSpPr>
          <p:cNvPr id="3" name="Rectangle 2"/>
          <p:cNvSpPr/>
          <p:nvPr/>
        </p:nvSpPr>
        <p:spPr>
          <a:xfrm>
            <a:off x="795112" y="1906062"/>
            <a:ext cx="5049587" cy="369332"/>
          </a:xfrm>
          <a:prstGeom prst="rect">
            <a:avLst/>
          </a:prstGeom>
        </p:spPr>
        <p:txBody>
          <a:bodyPr wrap="none">
            <a:spAutoFit/>
          </a:bodyPr>
          <a:lstStyle/>
          <a:p>
            <a:r>
              <a:rPr lang="en-IN" dirty="0"/>
              <a:t>http://www.indianrealtynews.com/kolkata/page/38</a:t>
            </a:r>
          </a:p>
        </p:txBody>
      </p:sp>
      <p:pic>
        <p:nvPicPr>
          <p:cNvPr id="1027" name="Picture 3" descr="http://www.indianrealtynews.com/wp-content/themes/rockinbigidea-10_new/images/logo.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8463" y="584229"/>
            <a:ext cx="1666875" cy="9525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499778" y="2337016"/>
            <a:ext cx="6096000" cy="1785104"/>
          </a:xfrm>
          <a:prstGeom prst="rect">
            <a:avLst/>
          </a:prstGeom>
        </p:spPr>
        <p:txBody>
          <a:bodyPr>
            <a:spAutoFit/>
          </a:bodyPr>
          <a:lstStyle/>
          <a:p>
            <a:pPr algn="just"/>
            <a:r>
              <a:rPr lang="en-US" sz="1000" dirty="0">
                <a:solidFill>
                  <a:srgbClr val="212529"/>
                </a:solidFill>
                <a:latin typeface="Verdana" panose="020B0604030504040204" pitchFamily="34" charset="0"/>
                <a:ea typeface="Verdana" panose="020B0604030504040204" pitchFamily="34" charset="0"/>
              </a:rPr>
              <a:t>Candid Communication is a professionally managed PR agency based in Kolkata. Their strategic tie-ups with some of the renowned PR agencies in other metros and mini-metros provide clients with an all India support. Their list of clients include The Indian Football Association, </a:t>
            </a:r>
            <a:r>
              <a:rPr lang="en-US" sz="1000" dirty="0" err="1">
                <a:solidFill>
                  <a:srgbClr val="212529"/>
                </a:solidFill>
                <a:latin typeface="Verdana" panose="020B0604030504040204" pitchFamily="34" charset="0"/>
                <a:ea typeface="Verdana" panose="020B0604030504040204" pitchFamily="34" charset="0"/>
              </a:rPr>
              <a:t>Khadim</a:t>
            </a:r>
            <a:r>
              <a:rPr lang="en-US" sz="1000" dirty="0">
                <a:solidFill>
                  <a:srgbClr val="212529"/>
                </a:solidFill>
                <a:latin typeface="Verdana" panose="020B0604030504040204" pitchFamily="34" charset="0"/>
                <a:ea typeface="Verdana" panose="020B0604030504040204" pitchFamily="34" charset="0"/>
              </a:rPr>
              <a:t> Shoes, Apollo Health and Lifestyle Ltd, Information and Technology Department, Government of West Bengal, and </a:t>
            </a:r>
            <a:r>
              <a:rPr lang="en-US" sz="1000" dirty="0" err="1">
                <a:solidFill>
                  <a:srgbClr val="212529"/>
                </a:solidFill>
                <a:latin typeface="Verdana" panose="020B0604030504040204" pitchFamily="34" charset="0"/>
                <a:ea typeface="Verdana" panose="020B0604030504040204" pitchFamily="34" charset="0"/>
              </a:rPr>
              <a:t>Khaitan</a:t>
            </a:r>
            <a:r>
              <a:rPr lang="en-US" sz="1000" dirty="0">
                <a:solidFill>
                  <a:srgbClr val="212529"/>
                </a:solidFill>
                <a:latin typeface="Verdana" panose="020B0604030504040204" pitchFamily="34" charset="0"/>
                <a:ea typeface="Verdana" panose="020B0604030504040204" pitchFamily="34" charset="0"/>
              </a:rPr>
              <a:t> Industries, among others.</a:t>
            </a:r>
          </a:p>
          <a:p>
            <a:pPr algn="just"/>
            <a:r>
              <a:rPr lang="en-US" sz="1000" dirty="0">
                <a:solidFill>
                  <a:srgbClr val="212529"/>
                </a:solidFill>
                <a:latin typeface="Verdana" panose="020B0604030504040204" pitchFamily="34" charset="0"/>
                <a:ea typeface="Verdana" panose="020B0604030504040204" pitchFamily="34" charset="0"/>
              </a:rPr>
              <a:t>Elaborating on the account win, </a:t>
            </a:r>
            <a:r>
              <a:rPr lang="en-US" sz="1000" b="1" dirty="0">
                <a:solidFill>
                  <a:srgbClr val="212529"/>
                </a:solidFill>
                <a:latin typeface="Verdana" panose="020B0604030504040204" pitchFamily="34" charset="0"/>
                <a:ea typeface="Verdana" panose="020B0604030504040204" pitchFamily="34" charset="0"/>
              </a:rPr>
              <a:t>Debjani Mukherjee Sarkar, Marketing Manager, Kolkata West International City Pvt Ltd, said, “This is going to be the largest FDI in West Bengal till date. So, we were looking for a PR agency who could guide us to get a maximum mileage. Candid Communication has already worked with one of our partners, Universal Success in the past. So, we have unanimously decided to go ahead with Candid.”</a:t>
            </a:r>
            <a:endParaRPr lang="en-US" sz="1000" b="1" i="0" dirty="0">
              <a:solidFill>
                <a:srgbClr val="212529"/>
              </a:solidFill>
              <a:effectLst/>
              <a:latin typeface="Verdana" panose="020B0604030504040204" pitchFamily="34" charset="0"/>
              <a:ea typeface="Verdana" panose="020B0604030504040204" pitchFamily="34" charset="0"/>
            </a:endParaRPr>
          </a:p>
        </p:txBody>
      </p:sp>
      <p:sp>
        <p:nvSpPr>
          <p:cNvPr id="9" name="Rectangle 8"/>
          <p:cNvSpPr/>
          <p:nvPr/>
        </p:nvSpPr>
        <p:spPr>
          <a:xfrm>
            <a:off x="831613" y="3229568"/>
            <a:ext cx="3579891" cy="369332"/>
          </a:xfrm>
          <a:prstGeom prst="rect">
            <a:avLst/>
          </a:prstGeom>
        </p:spPr>
        <p:txBody>
          <a:bodyPr wrap="none">
            <a:spAutoFit/>
          </a:bodyPr>
          <a:lstStyle/>
          <a:p>
            <a:r>
              <a:rPr lang="en-IN" dirty="0"/>
              <a:t>https://www.exchange4media.com/</a:t>
            </a:r>
          </a:p>
        </p:txBody>
      </p:sp>
      <p:sp>
        <p:nvSpPr>
          <p:cNvPr id="4" name="TextBox 3"/>
          <p:cNvSpPr txBox="1"/>
          <p:nvPr/>
        </p:nvSpPr>
        <p:spPr>
          <a:xfrm>
            <a:off x="251514" y="1520199"/>
            <a:ext cx="4740088" cy="523220"/>
          </a:xfrm>
          <a:prstGeom prst="rect">
            <a:avLst/>
          </a:prstGeom>
          <a:noFill/>
        </p:spPr>
        <p:txBody>
          <a:bodyPr wrap="square" rtlCol="0">
            <a:spAutoFit/>
          </a:bodyPr>
          <a:lstStyle/>
          <a:p>
            <a:r>
              <a:rPr lang="en-IN" dirty="0" smtClean="0"/>
              <a:t> </a:t>
            </a:r>
            <a:r>
              <a:rPr lang="en-IN" sz="2800" b="1" dirty="0" smtClean="0">
                <a:latin typeface="Verdana" panose="020B0604030504040204" pitchFamily="34" charset="0"/>
                <a:ea typeface="Verdana" panose="020B0604030504040204" pitchFamily="34" charset="0"/>
              </a:rPr>
              <a:t>When She is in News </a:t>
            </a:r>
            <a:endParaRPr lang="en-IN" sz="2800" b="1" dirty="0">
              <a:latin typeface="Verdana" panose="020B0604030504040204" pitchFamily="34" charset="0"/>
              <a:ea typeface="Verdana" panose="020B0604030504040204" pitchFamily="34" charset="0"/>
            </a:endParaRPr>
          </a:p>
        </p:txBody>
      </p:sp>
      <p:sp>
        <p:nvSpPr>
          <p:cNvPr id="10" name="Rectangle 9"/>
          <p:cNvSpPr/>
          <p:nvPr/>
        </p:nvSpPr>
        <p:spPr>
          <a:xfrm>
            <a:off x="369795" y="4245364"/>
            <a:ext cx="3953435" cy="646331"/>
          </a:xfrm>
          <a:prstGeom prst="rect">
            <a:avLst/>
          </a:prstGeom>
        </p:spPr>
        <p:txBody>
          <a:bodyPr wrap="square">
            <a:spAutoFit/>
          </a:bodyPr>
          <a:lstStyle/>
          <a:p>
            <a:r>
              <a:rPr lang="en-IN" dirty="0">
                <a:hlinkClick r:id="rId4"/>
              </a:rPr>
              <a:t>https://news.webindia123.com/news</a:t>
            </a:r>
            <a:r>
              <a:rPr lang="en-IN" dirty="0" smtClean="0">
                <a:hlinkClick r:id="rId4"/>
              </a:rPr>
              <a:t>/</a:t>
            </a:r>
            <a:endParaRPr lang="en-IN" dirty="0" smtClean="0"/>
          </a:p>
          <a:p>
            <a:r>
              <a:rPr lang="en-IN" dirty="0" smtClean="0"/>
              <a:t>articles/</a:t>
            </a:r>
            <a:r>
              <a:rPr lang="en-IN" dirty="0" err="1" smtClean="0"/>
              <a:t>india</a:t>
            </a:r>
            <a:r>
              <a:rPr lang="en-IN" dirty="0" smtClean="0"/>
              <a:t>/20170428/3100409.html</a:t>
            </a:r>
            <a:endParaRPr lang="en-IN" dirty="0"/>
          </a:p>
        </p:txBody>
      </p:sp>
      <p:sp>
        <p:nvSpPr>
          <p:cNvPr id="11" name="Rectangle 10"/>
          <p:cNvSpPr/>
          <p:nvPr/>
        </p:nvSpPr>
        <p:spPr>
          <a:xfrm>
            <a:off x="4323230" y="4122120"/>
            <a:ext cx="7177750" cy="2554545"/>
          </a:xfrm>
          <a:prstGeom prst="rect">
            <a:avLst/>
          </a:prstGeom>
        </p:spPr>
        <p:txBody>
          <a:bodyPr wrap="square">
            <a:spAutoFit/>
          </a:bodyPr>
          <a:lstStyle/>
          <a:p>
            <a:r>
              <a:rPr lang="en-US" sz="1000" dirty="0">
                <a:solidFill>
                  <a:srgbClr val="444444"/>
                </a:solidFill>
                <a:latin typeface="Verdana" panose="020B0604030504040204" pitchFamily="34" charset="0"/>
                <a:ea typeface="Verdana" panose="020B0604030504040204" pitchFamily="34" charset="0"/>
              </a:rPr>
              <a:t>The seminar was </a:t>
            </a:r>
            <a:r>
              <a:rPr lang="en-US" sz="1000" dirty="0" smtClean="0">
                <a:solidFill>
                  <a:srgbClr val="444444"/>
                </a:solidFill>
                <a:latin typeface="Verdana" panose="020B0604030504040204" pitchFamily="34" charset="0"/>
                <a:ea typeface="Verdana" panose="020B0604030504040204" pitchFamily="34" charset="0"/>
              </a:rPr>
              <a:t>organized </a:t>
            </a:r>
            <a:r>
              <a:rPr lang="en-US" sz="1000" dirty="0">
                <a:solidFill>
                  <a:srgbClr val="444444"/>
                </a:solidFill>
                <a:latin typeface="Verdana" panose="020B0604030504040204" pitchFamily="34" charset="0"/>
                <a:ea typeface="Verdana" panose="020B0604030504040204" pitchFamily="34" charset="0"/>
              </a:rPr>
              <a:t>to discuss the burning topic of the implementation of RERA and the concept of professional home inspection services around RERA.</a:t>
            </a:r>
          </a:p>
          <a:p>
            <a:r>
              <a:rPr lang="en-US" sz="1000" dirty="0">
                <a:solidFill>
                  <a:srgbClr val="444444"/>
                </a:solidFill>
                <a:latin typeface="Verdana" panose="020B0604030504040204" pitchFamily="34" charset="0"/>
                <a:ea typeface="Verdana" panose="020B0604030504040204" pitchFamily="34" charset="0"/>
              </a:rPr>
              <a:t>Speaking on the occasion, Mr. Nandu Belani, president of CREDAI, said, "The advent of the path-breaking Real Estate Regulation &amp; Development Act, 2016 (RERA) gave a big boost to the real estate market. It will help both the developers and homebuyers in the process."</a:t>
            </a:r>
          </a:p>
          <a:p>
            <a:r>
              <a:rPr lang="en-US" sz="1000" dirty="0">
                <a:solidFill>
                  <a:srgbClr val="444444"/>
                </a:solidFill>
                <a:latin typeface="Verdana" panose="020B0604030504040204" pitchFamily="34" charset="0"/>
                <a:ea typeface="Verdana" panose="020B0604030504040204" pitchFamily="34" charset="0"/>
              </a:rPr>
              <a:t>Mr. Girja Choudhary, CFO of Emami Infrastructure gave a detailed presentation on RERA, the concept, its key legal provisions and explained how RERA will affect all key stakeholders (developers and home buyers).</a:t>
            </a:r>
          </a:p>
          <a:p>
            <a:r>
              <a:rPr lang="en-US" sz="1000" dirty="0">
                <a:solidFill>
                  <a:srgbClr val="444444"/>
                </a:solidFill>
                <a:latin typeface="Verdana" panose="020B0604030504040204" pitchFamily="34" charset="0"/>
                <a:ea typeface="Verdana" panose="020B0604030504040204" pitchFamily="34" charset="0"/>
              </a:rPr>
              <a:t>"In the light of RERA, the home inspection services will not only boost the morale of consumers but will also provide the real estate developers peace of mind by assuring quality control over work done by contractors / workers," said leading city-based developer, Mr. </a:t>
            </a:r>
            <a:r>
              <a:rPr lang="en-US" sz="1000" dirty="0" err="1">
                <a:solidFill>
                  <a:srgbClr val="444444"/>
                </a:solidFill>
                <a:latin typeface="Verdana" panose="020B0604030504040204" pitchFamily="34" charset="0"/>
                <a:ea typeface="Verdana" panose="020B0604030504040204" pitchFamily="34" charset="0"/>
              </a:rPr>
              <a:t>Dileep</a:t>
            </a:r>
            <a:r>
              <a:rPr lang="en-US" sz="1000" dirty="0">
                <a:solidFill>
                  <a:srgbClr val="444444"/>
                </a:solidFill>
                <a:latin typeface="Verdana" panose="020B0604030504040204" pitchFamily="34" charset="0"/>
                <a:ea typeface="Verdana" panose="020B0604030504040204" pitchFamily="34" charset="0"/>
              </a:rPr>
              <a:t> Singh Mehta of </a:t>
            </a:r>
            <a:r>
              <a:rPr lang="en-US" sz="1000" dirty="0" err="1">
                <a:solidFill>
                  <a:srgbClr val="444444"/>
                </a:solidFill>
                <a:latin typeface="Verdana" panose="020B0604030504040204" pitchFamily="34" charset="0"/>
                <a:ea typeface="Verdana" panose="020B0604030504040204" pitchFamily="34" charset="0"/>
              </a:rPr>
              <a:t>Multicon</a:t>
            </a:r>
            <a:r>
              <a:rPr lang="en-US" sz="1000" dirty="0">
                <a:solidFill>
                  <a:srgbClr val="444444"/>
                </a:solidFill>
                <a:latin typeface="Verdana" panose="020B0604030504040204" pitchFamily="34" charset="0"/>
                <a:ea typeface="Verdana" panose="020B0604030504040204" pitchFamily="34" charset="0"/>
              </a:rPr>
              <a:t> Group. "I am happy to see the seeds of the home inspection idea that I had </a:t>
            </a:r>
            <a:r>
              <a:rPr lang="en-US" sz="1000" dirty="0" err="1">
                <a:solidFill>
                  <a:srgbClr val="444444"/>
                </a:solidFill>
                <a:latin typeface="Verdana" panose="020B0604030504040204" pitchFamily="34" charset="0"/>
                <a:ea typeface="Verdana" panose="020B0604030504040204" pitchFamily="34" charset="0"/>
              </a:rPr>
              <a:t>visualised</a:t>
            </a:r>
            <a:r>
              <a:rPr lang="en-US" sz="1000" dirty="0">
                <a:solidFill>
                  <a:srgbClr val="444444"/>
                </a:solidFill>
                <a:latin typeface="Verdana" panose="020B0604030504040204" pitchFamily="34" charset="0"/>
                <a:ea typeface="Verdana" panose="020B0604030504040204" pitchFamily="34" charset="0"/>
              </a:rPr>
              <a:t> 20 years back now seeing the light of the day at the right time for the real estate industry," Mr. Mehta said.</a:t>
            </a:r>
          </a:p>
          <a:p>
            <a:r>
              <a:rPr lang="en-US" sz="1000" b="1" dirty="0">
                <a:solidFill>
                  <a:srgbClr val="444444"/>
                </a:solidFill>
                <a:latin typeface="Verdana" panose="020B0604030504040204" pitchFamily="34" charset="0"/>
                <a:ea typeface="Verdana" panose="020B0604030504040204" pitchFamily="34" charset="0"/>
              </a:rPr>
              <a:t>Ms. Debjani Mukherjee ,Senior Vice President, Sales&amp; Marketing, Bengal NRI Complex Ltd. agreed to this and mentioned that they have already engaged MACJ- ABCHI to conduct home inspection of 250 of their apartments of the premium Urbana Residential Project before handover to the customers.</a:t>
            </a:r>
            <a:endParaRPr lang="en-US" sz="1000" b="1" i="0" dirty="0">
              <a:solidFill>
                <a:srgbClr val="444444"/>
              </a:solidFill>
              <a:effectLst/>
              <a:latin typeface="Verdana" panose="020B0604030504040204" pitchFamily="34" charset="0"/>
              <a:ea typeface="Verdana" panose="020B0604030504040204" pitchFamily="34" charset="0"/>
            </a:endParaRPr>
          </a:p>
        </p:txBody>
      </p:sp>
      <p:pic>
        <p:nvPicPr>
          <p:cNvPr id="2050" name="Picture 2" descr="Image result for new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730" y="59336"/>
            <a:ext cx="2197193" cy="1462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752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Debjani\AppData\Local\Temp\Rar$DIa0.518\Times Network_Marketing Excelence_201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538" y="1628074"/>
            <a:ext cx="2927350" cy="2737776"/>
          </a:xfrm>
          <a:prstGeom prst="rect">
            <a:avLst/>
          </a:prstGeom>
          <a:noFill/>
          <a:ln>
            <a:noFill/>
          </a:ln>
        </p:spPr>
      </p:pic>
      <p:pic>
        <p:nvPicPr>
          <p:cNvPr id="3" name="Picture 2" descr="C:\Users\Debjani\AppData\Local\Temp\Rar$DIa0.526\ET Now Awards_Residential Property and Luxury Project .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2636" y="5022431"/>
            <a:ext cx="1925647" cy="1318056"/>
          </a:xfrm>
          <a:prstGeom prst="rect">
            <a:avLst/>
          </a:prstGeom>
          <a:noFill/>
          <a:ln>
            <a:noFill/>
          </a:ln>
        </p:spPr>
      </p:pic>
      <p:pic>
        <p:nvPicPr>
          <p:cNvPr id="4" name="Picture 3" descr="C:\Users\Debjani\AppData\Local\Temp\Rar$DIa0.373\Credai Bengal_Luxury Housing Project _2017.jpg"/>
          <p:cNvPicPr/>
          <p:nvPr/>
        </p:nvPicPr>
        <p:blipFill>
          <a:blip r:embed="rId4">
            <a:extLst>
              <a:ext uri="{28A0092B-C50C-407E-A947-70E740481C1C}">
                <a14:useLocalDpi xmlns:a14="http://schemas.microsoft.com/office/drawing/2010/main" val="0"/>
              </a:ext>
            </a:extLst>
          </a:blip>
          <a:srcRect/>
          <a:stretch>
            <a:fillRect/>
          </a:stretch>
        </p:blipFill>
        <p:spPr bwMode="auto">
          <a:xfrm>
            <a:off x="3049889" y="2805699"/>
            <a:ext cx="3785360" cy="2109555"/>
          </a:xfrm>
          <a:prstGeom prst="rect">
            <a:avLst/>
          </a:prstGeom>
          <a:noFill/>
          <a:ln>
            <a:noFill/>
          </a:ln>
        </p:spPr>
      </p:pic>
      <p:pic>
        <p:nvPicPr>
          <p:cNvPr id="5" name="Picture 4" descr="C:\Users\Debjani\AppData\Local\Temp\Rar$DIa0.911\Construction Week_High Rise project of the year jpg.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3289" y="2911859"/>
            <a:ext cx="3111812" cy="1886819"/>
          </a:xfrm>
          <a:prstGeom prst="rect">
            <a:avLst/>
          </a:prstGeom>
          <a:noFill/>
          <a:ln>
            <a:noFill/>
          </a:ln>
        </p:spPr>
      </p:pic>
      <p:pic>
        <p:nvPicPr>
          <p:cNvPr id="6" name="Picture 5" descr="C:\Users\Debjani\AppData\Local\Temp\Rar$DIa0.910\CMO ASIA Real Estate Award_Luxury and Residential project of the year_2017.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689" y="4377018"/>
            <a:ext cx="2212975" cy="2419985"/>
          </a:xfrm>
          <a:prstGeom prst="rect">
            <a:avLst/>
          </a:prstGeom>
          <a:noFill/>
          <a:ln>
            <a:noFill/>
          </a:ln>
        </p:spPr>
      </p:pic>
      <p:pic>
        <p:nvPicPr>
          <p:cNvPr id="7" name="Picture 6" descr="C:\Users\Debjani\AppData\Local\Temp\Rar$DIa0.114\Best Residential Project in Kolkata, Luxury segment_CNBC-Awaaz Real Estate Award 2017.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61664" y="4915254"/>
            <a:ext cx="2961714" cy="1892917"/>
          </a:xfrm>
          <a:prstGeom prst="rect">
            <a:avLst/>
          </a:prstGeom>
          <a:noFill/>
          <a:ln>
            <a:noFill/>
          </a:ln>
        </p:spPr>
      </p:pic>
      <p:pic>
        <p:nvPicPr>
          <p:cNvPr id="8" name="Picture 7" descr="C:\Users\Debjani\AppData\Local\Temp\Rar$DIa0.048\BAM Awards _Best luxury project of the year 2018.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10784" y="5022431"/>
            <a:ext cx="2875821" cy="1586825"/>
          </a:xfrm>
          <a:prstGeom prst="rect">
            <a:avLst/>
          </a:prstGeom>
          <a:noFill/>
          <a:ln>
            <a:noFill/>
          </a:ln>
        </p:spPr>
      </p:pic>
      <p:sp>
        <p:nvSpPr>
          <p:cNvPr id="9" name="TextBox 8"/>
          <p:cNvSpPr txBox="1"/>
          <p:nvPr/>
        </p:nvSpPr>
        <p:spPr>
          <a:xfrm>
            <a:off x="484094" y="336760"/>
            <a:ext cx="3153335" cy="1200329"/>
          </a:xfrm>
          <a:prstGeom prst="rect">
            <a:avLst/>
          </a:prstGeom>
          <a:noFill/>
        </p:spPr>
        <p:txBody>
          <a:bodyPr wrap="square" rtlCol="0">
            <a:spAutoFit/>
          </a:bodyPr>
          <a:lstStyle/>
          <a:p>
            <a:r>
              <a:rPr lang="en-IN" b="1" dirty="0" smtClean="0">
                <a:latin typeface="Verdana" panose="020B0604030504040204" pitchFamily="34" charset="0"/>
                <a:ea typeface="Verdana" panose="020B0604030504040204" pitchFamily="34" charset="0"/>
              </a:rPr>
              <a:t>The Awards- Urbana received under her Supervision and guidance</a:t>
            </a:r>
            <a:endParaRPr lang="en-IN" b="1" dirty="0">
              <a:latin typeface="Verdana" panose="020B0604030504040204" pitchFamily="34" charset="0"/>
              <a:ea typeface="Verdana" panose="020B0604030504040204" pitchFamily="34" charset="0"/>
            </a:endParaRPr>
          </a:p>
        </p:txBody>
      </p:sp>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24835" y="89351"/>
            <a:ext cx="7338452" cy="2716348"/>
          </a:xfrm>
          <a:prstGeom prst="rect">
            <a:avLst/>
          </a:prstGeom>
        </p:spPr>
      </p:pic>
    </p:spTree>
    <p:extLst>
      <p:ext uri="{BB962C8B-B14F-4D97-AF65-F5344CB8AC3E}">
        <p14:creationId xmlns:p14="http://schemas.microsoft.com/office/powerpoint/2010/main" val="1129127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5405" y="308120"/>
            <a:ext cx="8415618" cy="2166875"/>
          </a:xfrm>
          <a:prstGeom prst="rect">
            <a:avLst/>
          </a:prstGeom>
        </p:spPr>
        <p:txBody>
          <a:bodyPr wrap="square">
            <a:spAutoFit/>
          </a:bodyPr>
          <a:lstStyle/>
          <a:p>
            <a:pPr marL="742950" indent="-285750" algn="just">
              <a:lnSpc>
                <a:spcPct val="107000"/>
              </a:lnSpc>
              <a:buFont typeface="Arial" panose="020B0604020202020204" pitchFamily="34" charset="0"/>
              <a:buChar char="•"/>
            </a:pPr>
            <a:r>
              <a:rPr lang="en-IN"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40 years old , mother of 3 girls,  she </a:t>
            </a:r>
            <a:r>
              <a:rPr lang="en-IN" dirty="0">
                <a:solidFill>
                  <a:srgbClr val="000000"/>
                </a:solidFill>
                <a:latin typeface="Verdana" panose="020B0604030504040204" pitchFamily="34" charset="0"/>
                <a:ea typeface="Calibri" panose="020F0502020204030204" pitchFamily="34" charset="0"/>
                <a:cs typeface="Times New Roman" panose="02020603050405020304" pitchFamily="18" charset="0"/>
              </a:rPr>
              <a:t>is a marketing professional from Symbiosis Pune and IIM Kolkata with more than 17 years’ experience in corporate branding, business development, PR and Real estate Marketing &amp; Sales. </a:t>
            </a:r>
            <a:r>
              <a:rPr lang="en-IN"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Presently </a:t>
            </a:r>
            <a:r>
              <a:rPr lang="en-IN" dirty="0">
                <a:solidFill>
                  <a:srgbClr val="000000"/>
                </a:solidFill>
                <a:latin typeface="Verdana" panose="020B0604030504040204" pitchFamily="34" charset="0"/>
                <a:ea typeface="Calibri" panose="020F0502020204030204" pitchFamily="34" charset="0"/>
                <a:cs typeface="Times New Roman" panose="02020603050405020304" pitchFamily="18" charset="0"/>
              </a:rPr>
              <a:t>she is the senior Vice President of BNRI (Urbana). She loves to introduce herself as an intrapreneur (An inside entrepreneur within a corporate who has the authority to bring positive changes). </a:t>
            </a:r>
          </a:p>
        </p:txBody>
      </p:sp>
      <p:sp>
        <p:nvSpPr>
          <p:cNvPr id="3" name="Rectangle 2"/>
          <p:cNvSpPr/>
          <p:nvPr/>
        </p:nvSpPr>
        <p:spPr>
          <a:xfrm>
            <a:off x="3135405" y="2786069"/>
            <a:ext cx="8402170" cy="3648691"/>
          </a:xfrm>
          <a:prstGeom prst="rect">
            <a:avLst/>
          </a:prstGeom>
        </p:spPr>
        <p:txBody>
          <a:bodyPr wrap="square">
            <a:spAutoFit/>
          </a:bodyPr>
          <a:lstStyle/>
          <a:p>
            <a:pPr marL="742950" indent="-285750" algn="just">
              <a:lnSpc>
                <a:spcPct val="107000"/>
              </a:lnSpc>
              <a:buFont typeface="Arial" panose="020B0604020202020204" pitchFamily="34" charset="0"/>
              <a:buChar char="•"/>
            </a:pPr>
            <a:r>
              <a:rPr lang="en-IN"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She has done a crash course on marketing from Wharton College, USA while working in BNRI  in 2012.</a:t>
            </a:r>
          </a:p>
          <a:p>
            <a:pPr marL="742950" indent="-285750" algn="just">
              <a:lnSpc>
                <a:spcPct val="107000"/>
              </a:lnSpc>
              <a:buFont typeface="Arial" panose="020B0604020202020204" pitchFamily="34" charset="0"/>
              <a:buChar char="•"/>
            </a:pPr>
            <a:endParaRPr lang="en-IN"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endParaRPr>
          </a:p>
          <a:p>
            <a:pPr marL="742950" indent="-285750" algn="just">
              <a:lnSpc>
                <a:spcPct val="107000"/>
              </a:lnSpc>
              <a:buFont typeface="Arial" panose="020B0604020202020204" pitchFamily="34" charset="0"/>
              <a:buChar char="•"/>
            </a:pPr>
            <a:r>
              <a:rPr lang="en-IN"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Also she has completed her Executive Development Course from IIM Kolkata (JOKA) with more then 80% marks while handling the project Urbana and bringing up her  daughter in 2013.</a:t>
            </a:r>
          </a:p>
          <a:p>
            <a:pPr marL="742950" indent="-285750" algn="just">
              <a:lnSpc>
                <a:spcPct val="107000"/>
              </a:lnSpc>
              <a:buFont typeface="Arial" panose="020B0604020202020204" pitchFamily="34" charset="0"/>
              <a:buChar char="•"/>
            </a:pPr>
            <a:endParaRPr lang="en-IN" dirty="0">
              <a:solidFill>
                <a:srgbClr val="000000"/>
              </a:solidFill>
              <a:latin typeface="Verdana" panose="020B0604030504040204" pitchFamily="34" charset="0"/>
              <a:ea typeface="Calibri" panose="020F0502020204030204" pitchFamily="34" charset="0"/>
              <a:cs typeface="Times New Roman" panose="02020603050405020304" pitchFamily="18" charset="0"/>
            </a:endParaRPr>
          </a:p>
          <a:p>
            <a:pPr marL="742950" indent="-285750" algn="just">
              <a:lnSpc>
                <a:spcPct val="107000"/>
              </a:lnSpc>
              <a:buFont typeface="Arial" panose="020B0604020202020204" pitchFamily="34" charset="0"/>
              <a:buChar char="•"/>
            </a:pPr>
            <a:r>
              <a:rPr lang="en-IN"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She  has also completed a Digital Marketing Course from MICA after having a twins in 2016 and handing over 30 millions sq. ft in 2018.</a:t>
            </a:r>
          </a:p>
          <a:p>
            <a:pPr marL="742950" indent="-285750" algn="just">
              <a:lnSpc>
                <a:spcPct val="107000"/>
              </a:lnSpc>
              <a:buFont typeface="Arial" panose="020B0604020202020204" pitchFamily="34" charset="0"/>
              <a:buChar char="•"/>
            </a:pPr>
            <a:endParaRPr lang="en-IN" dirty="0">
              <a:solidFill>
                <a:srgbClr val="000000"/>
              </a:solidFill>
              <a:latin typeface="Verdana" panose="020B0604030504040204" pitchFamily="34" charset="0"/>
              <a:ea typeface="Calibri" panose="020F0502020204030204" pitchFamily="34" charset="0"/>
              <a:cs typeface="Times New Roman" panose="02020603050405020304" pitchFamily="18" charset="0"/>
            </a:endParaRPr>
          </a:p>
          <a:p>
            <a:pPr marL="742950" indent="-285750" algn="just">
              <a:lnSpc>
                <a:spcPct val="107000"/>
              </a:lnSpc>
              <a:buFont typeface="Arial" panose="020B0604020202020204" pitchFamily="34" charset="0"/>
              <a:buChar char="•"/>
            </a:pPr>
            <a:endParaRPr lang="en-IN" dirty="0">
              <a:solidFill>
                <a:srgbClr val="000000"/>
              </a:solidFill>
              <a:latin typeface="Verdana" panose="020B060403050404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441" y="904042"/>
            <a:ext cx="3124200" cy="4248150"/>
          </a:xfrm>
          <a:prstGeom prst="rect">
            <a:avLst/>
          </a:prstGeom>
        </p:spPr>
      </p:pic>
    </p:spTree>
    <p:extLst>
      <p:ext uri="{BB962C8B-B14F-4D97-AF65-F5344CB8AC3E}">
        <p14:creationId xmlns:p14="http://schemas.microsoft.com/office/powerpoint/2010/main" val="3131650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4976" y="2938182"/>
            <a:ext cx="8357347" cy="830997"/>
          </a:xfrm>
          <a:prstGeom prst="rect">
            <a:avLst/>
          </a:prstGeom>
          <a:noFill/>
        </p:spPr>
        <p:txBody>
          <a:bodyPr wrap="square" rtlCol="0">
            <a:spAutoFit/>
          </a:bodyPr>
          <a:lstStyle/>
          <a:p>
            <a:pPr algn="ctr"/>
            <a:r>
              <a:rPr lang="en-IN" sz="4800" dirty="0" smtClean="0">
                <a:latin typeface="Verdana" panose="020B0604030504040204" pitchFamily="34" charset="0"/>
                <a:ea typeface="Verdana" panose="020B0604030504040204" pitchFamily="34" charset="0"/>
              </a:rPr>
              <a:t>Thank you</a:t>
            </a:r>
            <a:endParaRPr lang="en-IN" sz="4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598494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685</TotalTime>
  <Words>1769</Words>
  <Application>Microsoft Office PowerPoint</Application>
  <PresentationFormat>Widescreen</PresentationFormat>
  <Paragraphs>52</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Helvetica</vt:lpstr>
      <vt:lpstr>Symbol</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Debjani</dc:creator>
  <cp:lastModifiedBy>Debjani</cp:lastModifiedBy>
  <cp:revision>38</cp:revision>
  <dcterms:created xsi:type="dcterms:W3CDTF">2018-10-08T08:17:58Z</dcterms:created>
  <dcterms:modified xsi:type="dcterms:W3CDTF">2018-10-10T10:22:51Z</dcterms:modified>
</cp:coreProperties>
</file>